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3" r:id="rId9"/>
    <p:sldId id="264" r:id="rId10"/>
    <p:sldId id="266" r:id="rId11"/>
    <p:sldId id="267" r:id="rId12"/>
    <p:sldId id="268" r:id="rId13"/>
    <p:sldId id="269" r:id="rId14"/>
    <p:sldId id="272" r:id="rId15"/>
    <p:sldId id="270" r:id="rId16"/>
    <p:sldId id="273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808163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563938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5B899C9-E16B-4AAA-91EB-07645F6035D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4F3FAE-EDDB-403E-B2D1-FFC677B736E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73888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01688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357081-95A7-4803-9421-369A6FDC019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C442B3-D7FE-4E86-A451-8E0B8397EB4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2AEA78-78BD-4823-8F46-F22AE32059B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01688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92688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70718D-898C-4621-9D66-09CDA95B227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1C3E13-4EA3-47D3-807C-4C8FAA75798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F5A9E0-A21F-4AEB-96B2-C5388ABD9DF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0C1216-AD7A-43DE-9A32-344E416B835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4267CB-1D7B-4371-8BDE-BAF695F7A0F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69421B-9020-4EB0-A3E9-6FCC63B7A8D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01688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01688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1467FB0-632C-46B9-9110-902226F13A2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&#1051;&#1077;&#1085;&#1095;&#1080;&#1082;%20&#1052;&#1080;&#1082;&#1091;&#1085;&#1100;\mark_bernes_-_s_chego_nachinaetsya_rodina(zaycev.net).mp3" TargetMode="Externa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50167"/>
            <a:ext cx="7772400" cy="206795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Россия – наша Родина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599" y="2222696"/>
            <a:ext cx="6450037" cy="2743200"/>
          </a:xfrm>
        </p:spPr>
        <p:txBody>
          <a:bodyPr/>
          <a:lstStyle/>
          <a:p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МБОУ»СОШ№4 с углублённым изучением отдельных предметов»</a:t>
            </a:r>
          </a:p>
          <a:p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Учитель. Сидоренко А.Н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Взаимовыручка, взаимопомощь, бескорыстие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Picture 6" descr="Наводнение-на-Дальнем-Востоке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517833"/>
            <a:ext cx="4783279" cy="2505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13ca7066269db27ffe56b916cd0046f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429000"/>
            <a:ext cx="4267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Готовность отдать жизнь за Родину, терпеливость</a:t>
            </a:r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Picture 7" descr="i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72147" y="1573224"/>
            <a:ext cx="2910465" cy="2182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i (1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73806" y="1693105"/>
            <a:ext cx="3589338" cy="265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Конституция России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Picture 6" descr="C:\Documents and Settings\user\Desktop\Новая папка\н.bmp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720513" y="1366386"/>
            <a:ext cx="3411806" cy="4986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sz="6600" b="1" dirty="0" smtClean="0">
                <a:solidFill>
                  <a:schemeClr val="accent1">
                    <a:lumMod val="50000"/>
                  </a:schemeClr>
                </a:solidFill>
              </a:rPr>
              <a:t>патриот</a:t>
            </a:r>
            <a:br>
              <a:rPr lang="ru-RU" sz="66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6600" b="1" dirty="0" smtClean="0">
                <a:solidFill>
                  <a:schemeClr val="accent1">
                    <a:lumMod val="50000"/>
                  </a:schemeClr>
                </a:solidFill>
              </a:rPr>
              <a:t>гражданин</a:t>
            </a:r>
            <a:br>
              <a:rPr lang="ru-RU" sz="66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6600" b="1" dirty="0" smtClean="0">
                <a:solidFill>
                  <a:schemeClr val="accent1">
                    <a:lumMod val="50000"/>
                  </a:schemeClr>
                </a:solidFill>
              </a:rPr>
              <a:t>россиянин</a:t>
            </a:r>
            <a:br>
              <a:rPr lang="ru-RU" sz="6600" b="1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ru-RU" sz="66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 smtClean="0">
                <a:solidFill>
                  <a:schemeClr val="bg1">
                    <a:lumMod val="50000"/>
                  </a:schemeClr>
                </a:solidFill>
              </a:rPr>
              <a:t>Синквейн</a:t>
            </a:r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6437" y="1800666"/>
          <a:ext cx="5898491" cy="2675925"/>
        </p:xfrm>
        <a:graphic>
          <a:graphicData uri="http://schemas.openxmlformats.org/drawingml/2006/table">
            <a:tbl>
              <a:tblPr/>
              <a:tblGrid>
                <a:gridCol w="785123"/>
                <a:gridCol w="5113368"/>
              </a:tblGrid>
              <a:tr h="5351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Патриот</a:t>
                      </a:r>
                      <a:endParaRPr lang="ru-RU" sz="11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51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2 прилагательных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51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3 глагола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51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Фраза из 4 слов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51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ассоциация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Рефлексия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b="1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Родина для меня – это …</a:t>
            </a:r>
          </a:p>
          <a:p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</a:rPr>
              <a:t>Спасибо!</a:t>
            </a:r>
            <a:endParaRPr lang="ru-RU" sz="5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Проблематизация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П</a:t>
            </a:r>
            <a:r>
              <a:rPr lang="ru-RU" b="1" smtClean="0">
                <a:solidFill>
                  <a:schemeClr val="bg1">
                    <a:lumMod val="50000"/>
                  </a:schemeClr>
                </a:solidFill>
              </a:rPr>
              <a:t>едагогическая </a:t>
            </a:r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проблема – создание условий для формирования гражданской позиции у учащихся</a:t>
            </a:r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Технология.</a:t>
            </a:r>
            <a:r>
              <a:rPr lang="ru-RU" dirty="0" smtClean="0"/>
              <a:t> 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Проблемный диалог</a:t>
            </a:r>
            <a:b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b="1" u="sng" dirty="0" smtClean="0">
                <a:solidFill>
                  <a:srgbClr val="FF0000"/>
                </a:solidFill>
              </a:rPr>
              <a:t>Цель: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способствовать формированию идентичности как гражданина России с его идеалами и ценностями.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ru-RU" sz="2400" b="1" u="sng" dirty="0">
                <a:solidFill>
                  <a:srgbClr val="FF0000"/>
                </a:solidFill>
              </a:rPr>
              <a:t>Задачи:</a:t>
            </a:r>
          </a:p>
          <a:p>
            <a:pPr>
              <a:lnSpc>
                <a:spcPct val="80000"/>
              </a:lnSpc>
              <a:defRPr/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Предметные: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 Развитие познавательной инициативы;</a:t>
            </a:r>
          </a:p>
          <a:p>
            <a:pPr>
              <a:lnSpc>
                <a:spcPct val="80000"/>
              </a:lnSpc>
              <a:defRPr/>
            </a:pP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</a:rPr>
              <a:t>Метапредметные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: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 Определять цель на уроке с помощью учителя и самостоятельно. Участвовать в диалоге; слушать и понимать других, высказывать свою точку зрения на события и поступки.</a:t>
            </a:r>
          </a:p>
          <a:p>
            <a:pPr>
              <a:lnSpc>
                <a:spcPct val="80000"/>
              </a:lnSpc>
              <a:defRPr/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Личностные: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 Осознание этической принадлежности и культурной идентичности как гражданина России.</a:t>
            </a:r>
          </a:p>
          <a:p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Ожидаемый результат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Приобретение опыта сотрудничества, эмоционально-чувственных переживаний сопричастности к судьбе России.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Актуализация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Picture 4" descr="16026519_1201382927_matreshka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323387" y="1209223"/>
            <a:ext cx="3728108" cy="2796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1" descr="572100_w640_h640_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4418" y="3999896"/>
            <a:ext cx="3810805" cy="2858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81105480_large_6miYKjrD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105229" y="1237358"/>
            <a:ext cx="3673010" cy="2754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0" descr="full_122286795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75459" y="4079386"/>
            <a:ext cx="3446510" cy="2585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flag_desktop(2)"/>
          <p:cNvPicPr>
            <a:picLocks noChangeAspect="1" noChangeArrowheads="1"/>
          </p:cNvPicPr>
          <p:nvPr/>
        </p:nvPicPr>
        <p:blipFill>
          <a:blip r:embed="rId6"/>
          <a:srcRect l="13631" r="13812"/>
          <a:stretch>
            <a:fillRect/>
          </a:stretch>
        </p:blipFill>
        <p:spPr bwMode="auto">
          <a:xfrm>
            <a:off x="3373852" y="1359438"/>
            <a:ext cx="1909763" cy="275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Символы России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Picture 4" descr="0032-042-Z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48775" y="1332913"/>
            <a:ext cx="381678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3kq8aqA8Hw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55371"/>
            <a:ext cx="5005387" cy="333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1 слайд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59" name="Picture 3" descr="3dflagsdotcom_russi_2fawm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92950" y="404813"/>
            <a:ext cx="1838325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0" name="Picture 4" descr="rusgerb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1188" y="476250"/>
            <a:ext cx="1238250" cy="148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619250" y="1484313"/>
            <a:ext cx="6624638" cy="208915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Наша Родина - Россия</a:t>
            </a:r>
          </a:p>
        </p:txBody>
      </p:sp>
      <p:sp>
        <p:nvSpPr>
          <p:cNvPr id="10246" name="Oval 7"/>
          <p:cNvSpPr>
            <a:spLocks noChangeArrowheads="1"/>
          </p:cNvSpPr>
          <p:nvPr/>
        </p:nvSpPr>
        <p:spPr bwMode="auto">
          <a:xfrm>
            <a:off x="8893175" y="5734050"/>
            <a:ext cx="9144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7" name="mark_bernes_-_s_chego_nachinaetsya_rodina(zaycev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857250" y="21431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0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0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0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5257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Особенности россиян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ru-RU" b="1" dirty="0">
                <a:solidFill>
                  <a:schemeClr val="bg1">
                    <a:lumMod val="50000"/>
                  </a:schemeClr>
                </a:solidFill>
              </a:rPr>
              <a:t>Гостеприимство</a:t>
            </a:r>
          </a:p>
          <a:p>
            <a:pPr>
              <a:defRPr/>
            </a:pPr>
            <a:r>
              <a:rPr lang="ru-RU" b="1" dirty="0">
                <a:solidFill>
                  <a:schemeClr val="bg1">
                    <a:lumMod val="50000"/>
                  </a:schemeClr>
                </a:solidFill>
              </a:rPr>
              <a:t>Взаимовыручка, взаимопомощь</a:t>
            </a:r>
          </a:p>
          <a:p>
            <a:pPr>
              <a:defRPr/>
            </a:pPr>
            <a:r>
              <a:rPr lang="ru-RU" b="1" dirty="0">
                <a:solidFill>
                  <a:schemeClr val="bg1">
                    <a:lumMod val="50000"/>
                  </a:schemeClr>
                </a:solidFill>
              </a:rPr>
              <a:t>Терпеливость</a:t>
            </a:r>
          </a:p>
          <a:p>
            <a:pPr>
              <a:defRPr/>
            </a:pPr>
            <a:r>
              <a:rPr lang="ru-RU" b="1" dirty="0">
                <a:solidFill>
                  <a:schemeClr val="bg1">
                    <a:lumMod val="50000"/>
                  </a:schemeClr>
                </a:solidFill>
              </a:rPr>
              <a:t>Готовность отдать свою жизнь за Родину</a:t>
            </a:r>
          </a:p>
          <a:p>
            <a:pPr>
              <a:defRPr/>
            </a:pPr>
            <a:r>
              <a:rPr lang="ru-RU" b="1" dirty="0">
                <a:solidFill>
                  <a:schemeClr val="bg1">
                    <a:lumMod val="50000"/>
                  </a:schemeClr>
                </a:solidFill>
              </a:rPr>
              <a:t>Бескорыстность</a:t>
            </a:r>
          </a:p>
          <a:p>
            <a:pPr>
              <a:defRPr/>
            </a:pPr>
            <a:r>
              <a:rPr lang="ru-RU" b="1" dirty="0">
                <a:solidFill>
                  <a:schemeClr val="bg1">
                    <a:lumMod val="50000"/>
                  </a:schemeClr>
                </a:solidFill>
              </a:rPr>
              <a:t>Жалостливость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Гостеприимность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Picture 4" descr="0a30f05a2b9c7963fdcd419491d71a88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284925"/>
            <a:ext cx="5943600" cy="4087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hleb_i_so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26133" y="3456037"/>
            <a:ext cx="4837113" cy="323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арта России">
  <a:themeElements>
    <a:clrScheme name="Тема Office 1">
      <a:dk1>
        <a:srgbClr val="000000"/>
      </a:dk1>
      <a:lt1>
        <a:srgbClr val="D6DBEF"/>
      </a:lt1>
      <a:dk2>
        <a:srgbClr val="000000"/>
      </a:dk2>
      <a:lt2>
        <a:srgbClr val="B2B2B2"/>
      </a:lt2>
      <a:accent1>
        <a:srgbClr val="EFEBF7"/>
      </a:accent1>
      <a:accent2>
        <a:srgbClr val="B2BBE4"/>
      </a:accent2>
      <a:accent3>
        <a:srgbClr val="E8EAF6"/>
      </a:accent3>
      <a:accent4>
        <a:srgbClr val="000000"/>
      </a:accent4>
      <a:accent5>
        <a:srgbClr val="F6F3FA"/>
      </a:accent5>
      <a:accent6>
        <a:srgbClr val="A1A9CF"/>
      </a:accent6>
      <a:hlink>
        <a:srgbClr val="6379CE"/>
      </a:hlink>
      <a:folHlink>
        <a:srgbClr val="31459C"/>
      </a:folHlink>
    </a:clrScheme>
    <a:fontScheme name="Тема Offic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D6DBEF"/>
        </a:lt1>
        <a:dk2>
          <a:srgbClr val="000000"/>
        </a:dk2>
        <a:lt2>
          <a:srgbClr val="B2B2B2"/>
        </a:lt2>
        <a:accent1>
          <a:srgbClr val="EFEBF7"/>
        </a:accent1>
        <a:accent2>
          <a:srgbClr val="B2BBE4"/>
        </a:accent2>
        <a:accent3>
          <a:srgbClr val="E8EAF6"/>
        </a:accent3>
        <a:accent4>
          <a:srgbClr val="000000"/>
        </a:accent4>
        <a:accent5>
          <a:srgbClr val="F6F3FA"/>
        </a:accent5>
        <a:accent6>
          <a:srgbClr val="A1A9CF"/>
        </a:accent6>
        <a:hlink>
          <a:srgbClr val="6379CE"/>
        </a:hlink>
        <a:folHlink>
          <a:srgbClr val="3145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D6DBEF"/>
        </a:lt1>
        <a:dk2>
          <a:srgbClr val="000000"/>
        </a:dk2>
        <a:lt2>
          <a:srgbClr val="B2B2B2"/>
        </a:lt2>
        <a:accent1>
          <a:srgbClr val="A0ABDA"/>
        </a:accent1>
        <a:accent2>
          <a:srgbClr val="7CB0CC"/>
        </a:accent2>
        <a:accent3>
          <a:srgbClr val="E8EAF6"/>
        </a:accent3>
        <a:accent4>
          <a:srgbClr val="000000"/>
        </a:accent4>
        <a:accent5>
          <a:srgbClr val="CDD2EA"/>
        </a:accent5>
        <a:accent6>
          <a:srgbClr val="709FB9"/>
        </a:accent6>
        <a:hlink>
          <a:srgbClr val="586BBE"/>
        </a:hlink>
        <a:folHlink>
          <a:srgbClr val="846BC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D6DBEF"/>
        </a:lt1>
        <a:dk2>
          <a:srgbClr val="000000"/>
        </a:dk2>
        <a:lt2>
          <a:srgbClr val="B2B2B2"/>
        </a:lt2>
        <a:accent1>
          <a:srgbClr val="D3D38E"/>
        </a:accent1>
        <a:accent2>
          <a:srgbClr val="DBAF8F"/>
        </a:accent2>
        <a:accent3>
          <a:srgbClr val="E8EAF6"/>
        </a:accent3>
        <a:accent4>
          <a:srgbClr val="000000"/>
        </a:accent4>
        <a:accent5>
          <a:srgbClr val="E6E6C6"/>
        </a:accent5>
        <a:accent6>
          <a:srgbClr val="C69E81"/>
        </a:accent6>
        <a:hlink>
          <a:srgbClr val="7C8BCC"/>
        </a:hlink>
        <a:folHlink>
          <a:srgbClr val="9292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6DBEF"/>
        </a:lt1>
        <a:dk2>
          <a:srgbClr val="000000"/>
        </a:dk2>
        <a:lt2>
          <a:srgbClr val="B2B2B2"/>
        </a:lt2>
        <a:accent1>
          <a:srgbClr val="C5C56A"/>
        </a:accent1>
        <a:accent2>
          <a:srgbClr val="7C8BCC"/>
        </a:accent2>
        <a:accent3>
          <a:srgbClr val="E8EAF6"/>
        </a:accent3>
        <a:accent4>
          <a:srgbClr val="000000"/>
        </a:accent4>
        <a:accent5>
          <a:srgbClr val="DFDFB9"/>
        </a:accent5>
        <a:accent6>
          <a:srgbClr val="707DB9"/>
        </a:accent6>
        <a:hlink>
          <a:srgbClr val="B68F47"/>
        </a:hlink>
        <a:folHlink>
          <a:srgbClr val="B6478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EFEBF7"/>
        </a:accent1>
        <a:accent2>
          <a:srgbClr val="B2BBE4"/>
        </a:accent2>
        <a:accent3>
          <a:srgbClr val="FFFFFF"/>
        </a:accent3>
        <a:accent4>
          <a:srgbClr val="000000"/>
        </a:accent4>
        <a:accent5>
          <a:srgbClr val="F6F3FA"/>
        </a:accent5>
        <a:accent6>
          <a:srgbClr val="A1A9CF"/>
        </a:accent6>
        <a:hlink>
          <a:srgbClr val="6379CE"/>
        </a:hlink>
        <a:folHlink>
          <a:srgbClr val="3145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A0ABDA"/>
        </a:accent1>
        <a:accent2>
          <a:srgbClr val="7CB0CC"/>
        </a:accent2>
        <a:accent3>
          <a:srgbClr val="FFFFFF"/>
        </a:accent3>
        <a:accent4>
          <a:srgbClr val="000000"/>
        </a:accent4>
        <a:accent5>
          <a:srgbClr val="CDD2EA"/>
        </a:accent5>
        <a:accent6>
          <a:srgbClr val="709FB9"/>
        </a:accent6>
        <a:hlink>
          <a:srgbClr val="586BBE"/>
        </a:hlink>
        <a:folHlink>
          <a:srgbClr val="846BC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D3D38E"/>
        </a:accent1>
        <a:accent2>
          <a:srgbClr val="DBAF8F"/>
        </a:accent2>
        <a:accent3>
          <a:srgbClr val="FFFFFF"/>
        </a:accent3>
        <a:accent4>
          <a:srgbClr val="000000"/>
        </a:accent4>
        <a:accent5>
          <a:srgbClr val="E6E6C6"/>
        </a:accent5>
        <a:accent6>
          <a:srgbClr val="C69E81"/>
        </a:accent6>
        <a:hlink>
          <a:srgbClr val="7C8BCC"/>
        </a:hlink>
        <a:folHlink>
          <a:srgbClr val="9292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C5C56A"/>
        </a:accent1>
        <a:accent2>
          <a:srgbClr val="7C8BCC"/>
        </a:accent2>
        <a:accent3>
          <a:srgbClr val="FFFFFF"/>
        </a:accent3>
        <a:accent4>
          <a:srgbClr val="000000"/>
        </a:accent4>
        <a:accent5>
          <a:srgbClr val="DFDFB9"/>
        </a:accent5>
        <a:accent6>
          <a:srgbClr val="707DB9"/>
        </a:accent6>
        <a:hlink>
          <a:srgbClr val="B68F47"/>
        </a:hlink>
        <a:folHlink>
          <a:srgbClr val="B6478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карта России</Template>
  <TotalTime>42</TotalTime>
  <Words>175</Words>
  <Application>Microsoft Office PowerPoint</Application>
  <PresentationFormat>Экран (4:3)</PresentationFormat>
  <Paragraphs>43</Paragraphs>
  <Slides>16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карта России</vt:lpstr>
      <vt:lpstr>Россия – наша Родина</vt:lpstr>
      <vt:lpstr>Проблематизация</vt:lpstr>
      <vt:lpstr>Технология. Проблемный диалог </vt:lpstr>
      <vt:lpstr>Ожидаемый результат</vt:lpstr>
      <vt:lpstr>Актуализация</vt:lpstr>
      <vt:lpstr>Символы России</vt:lpstr>
      <vt:lpstr>Наша Родина - Россия</vt:lpstr>
      <vt:lpstr>Особенности россиян</vt:lpstr>
      <vt:lpstr>Гостеприимность</vt:lpstr>
      <vt:lpstr>Взаимовыручка, взаимопомощь, бескорыстие</vt:lpstr>
      <vt:lpstr>Готовность отдать жизнь за Родину, терпеливость</vt:lpstr>
      <vt:lpstr>Конституция России</vt:lpstr>
      <vt:lpstr>Слайд 13</vt:lpstr>
      <vt:lpstr>Синквейн</vt:lpstr>
      <vt:lpstr>Рефлексия</vt:lpstr>
      <vt:lpstr>Слайд 16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Россия – наша Родина</dc:title>
  <dc:creator>user</dc:creator>
  <cp:lastModifiedBy>user</cp:lastModifiedBy>
  <cp:revision>6</cp:revision>
  <dcterms:created xsi:type="dcterms:W3CDTF">2022-04-12T04:35:36Z</dcterms:created>
  <dcterms:modified xsi:type="dcterms:W3CDTF">2022-04-13T13:59:56Z</dcterms:modified>
</cp:coreProperties>
</file>